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1" r:id="rId3"/>
    <p:sldId id="317" r:id="rId5"/>
    <p:sldId id="275" r:id="rId6"/>
    <p:sldId id="295" r:id="rId7"/>
    <p:sldId id="277" r:id="rId8"/>
    <p:sldId id="279" r:id="rId9"/>
    <p:sldId id="315" r:id="rId10"/>
    <p:sldId id="283" r:id="rId11"/>
    <p:sldId id="286" r:id="rId12"/>
    <p:sldId id="303" r:id="rId13"/>
    <p:sldId id="299" r:id="rId14"/>
    <p:sldId id="302" r:id="rId15"/>
    <p:sldId id="313" r:id="rId16"/>
    <p:sldId id="314" r:id="rId17"/>
    <p:sldId id="316" r:id="rId18"/>
    <p:sldId id="309" r:id="rId19"/>
    <p:sldId id="30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6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E41EB-8108-4D3A-925F-342F017B38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A40E81-436D-43AF-9E0E-647E617850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89C0FCD-5619-44AD-BBA9-1F8AD363E4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40E81-436D-43AF-9E0E-647E617850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09600" y="1411288"/>
            <a:ext cx="109728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97367" y="6400801"/>
            <a:ext cx="4267200" cy="284163"/>
          </a:xfrm>
        </p:spPr>
        <p:txBody>
          <a:bodyPr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7767" y="6400801"/>
            <a:ext cx="4978400" cy="284163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914400" y="3143251"/>
            <a:ext cx="103632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3143249"/>
            <a:ext cx="103632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1643062"/>
            <a:ext cx="103632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609600" y="1411288"/>
            <a:ext cx="109728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609600" y="1411288"/>
            <a:ext cx="109728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609600" y="1411288"/>
            <a:ext cx="109728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09600" y="1411288"/>
            <a:ext cx="109728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20275" y="274638"/>
            <a:ext cx="1962125" cy="601188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915424" cy="601188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0207" y="273748"/>
            <a:ext cx="10971589" cy="1143298"/>
          </a:xfrm>
        </p:spPr>
        <p:txBody>
          <a:bodyPr lIns="103931" tIns="51965" rIns="103931" bIns="51965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10205" y="1599546"/>
            <a:ext cx="5368355" cy="4526673"/>
          </a:xfrm>
        </p:spPr>
        <p:txBody>
          <a:bodyPr lIns="103931" tIns="51965" rIns="103931" bIns="51965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 hasCustomPrompt="1"/>
          </p:nvPr>
        </p:nvSpPr>
        <p:spPr>
          <a:xfrm>
            <a:off x="6211020" y="1599546"/>
            <a:ext cx="5370776" cy="4526673"/>
          </a:xfrm>
        </p:spPr>
        <p:txBody>
          <a:bodyPr lIns="103931" tIns="51965" rIns="103931" bIns="51965" rtlCol="0">
            <a:normAutofit/>
          </a:bodyPr>
          <a:lstStyle/>
          <a:p>
            <a:pPr lvl="0"/>
            <a:r>
              <a:rPr lang="zh-CN" altLang="en-US" noProof="0"/>
              <a:t>单击图标添加媒体</a:t>
            </a:r>
            <a:endParaRPr lang="zh-CN" altLang="en-US" noProof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6813"/>
            <a:ext cx="2844800" cy="474662"/>
          </a:xfrm>
        </p:spPr>
        <p:txBody>
          <a:bodyPr lIns="103931" tIns="51965" rIns="103931" bIns="51965"/>
          <a:lstStyle>
            <a:lvl1pPr>
              <a:defRPr/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6813"/>
            <a:ext cx="3860800" cy="474662"/>
          </a:xfrm>
        </p:spPr>
        <p:txBody>
          <a:bodyPr lIns="103931" tIns="51965" rIns="103931" bIns="51965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6813"/>
            <a:ext cx="2844800" cy="474662"/>
          </a:xfrm>
        </p:spPr>
        <p:txBody>
          <a:bodyPr tIns="51965" bIns="51965"/>
          <a:lstStyle>
            <a:lvl1pPr>
              <a:defRPr/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4"/>
            <a:ext cx="12192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68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1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fld id="{3633F86D-7007-4D03-B275-EAC9383C9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1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1"/>
            <a:ext cx="12192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fld id="{CE7BF686-9F95-41E3-BD3D-D0C10D63A2F8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1.xml"/><Relationship Id="rId12" Type="http://schemas.openxmlformats.org/officeDocument/2006/relationships/image" Target="../media/image14.jpeg"/><Relationship Id="rId11" Type="http://schemas.openxmlformats.org/officeDocument/2006/relationships/image" Target="../media/image13.jpeg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microsoft.com/office/2007/relationships/media" Target="file:///G:\&#35838;\&#32477;&#21477;%20&#35797;&#35762;\&#29590;&#26376;&#33457;&#20799;&#19982;&#31581;%20-%20&#29749;&#29750;&#35821;%2000_00_59-00_04_14.mp3" TargetMode="External"/><Relationship Id="rId6" Type="http://schemas.openxmlformats.org/officeDocument/2006/relationships/audio" Target="file:///G:\&#35838;\&#32477;&#21477;%20&#35797;&#35762;\&#29590;&#26376;&#33457;&#20799;&#19982;&#31581;%20-%20&#29749;&#29750;&#35821;%2000_00_59-00_04_14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39.jpeg"/><Relationship Id="rId11" Type="http://schemas.openxmlformats.org/officeDocument/2006/relationships/image" Target="../media/image38.jpeg"/><Relationship Id="rId10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hyperlink" Target="pptlink://LinkType=WORDCARD&amp;eventName=ShowWordCard&amp;identify=1ba0cb37-77f7-4ace-9cdd-faadb5416053&amp;phonetic=%20w&#250;&amp;resourceRoot=E:/NdCloud/NewWordCards/1ba0cb37-77f7-4ace-9cdd-faadb5416053&amp;content=JuniorGrade" TargetMode="External"/><Relationship Id="rId7" Type="http://schemas.openxmlformats.org/officeDocument/2006/relationships/image" Target="../media/image43.png"/><Relationship Id="rId6" Type="http://schemas.openxmlformats.org/officeDocument/2006/relationships/tags" Target="../tags/tag3.xml"/><Relationship Id="rId5" Type="http://schemas.openxmlformats.org/officeDocument/2006/relationships/hyperlink" Target="pptlink://LinkType=WORDCARD&amp;eventName=ShowWordCard&amp;identify=7f59dc57-926e-4d97-9ec4-bfbd862fb06c&amp;phonetic=%20l&#464;ng&amp;resourceRoot=E:/NdCloud/NewWordCards/7f59dc57-926e-4d97-9ec4-bfbd862fb06c&amp;content=JuniorGrade" TargetMode="External"/><Relationship Id="rId4" Type="http://schemas.openxmlformats.org/officeDocument/2006/relationships/image" Target="../media/image42.png"/><Relationship Id="rId3" Type="http://schemas.openxmlformats.org/officeDocument/2006/relationships/tags" Target="../tags/tag2.xml"/><Relationship Id="rId2" Type="http://schemas.openxmlformats.org/officeDocument/2006/relationships/hyperlink" Target="pptlink://LinkType=WORDCARD&amp;eventName=ShowWordCard&amp;identify=f9cea0b2-e3c3-4128-a53b-8620daf55726&amp;phonetic=%20h&#225;n&amp;resourceRoot=E:/NdCloud/NewWordCards/f9cea0b2-e3c3-4128-a53b-8620daf55726&amp;content=JuniorGrade" TargetMode="Externa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6.xml"/><Relationship Id="rId14" Type="http://schemas.openxmlformats.org/officeDocument/2006/relationships/image" Target="../media/image22.jpeg"/><Relationship Id="rId13" Type="http://schemas.openxmlformats.org/officeDocument/2006/relationships/image" Target="../media/image45.png"/><Relationship Id="rId12" Type="http://schemas.openxmlformats.org/officeDocument/2006/relationships/tags" Target="../tags/tag5.xml"/><Relationship Id="rId11" Type="http://schemas.openxmlformats.org/officeDocument/2006/relationships/hyperlink" Target="pptlink://LinkType=WORDCARD&amp;eventName=ShowWordCard&amp;identify=bb0121aa-c2cf-41a2-b094-cb4fe4630315&amp;phonetic=%20ju&#233;&amp;resourceRoot=E:/NdCloud/NewWordCards/bb0121aa-c2cf-41a2-b094-cb4fe4630315&amp;content=JuniorGrade" TargetMode="External"/><Relationship Id="rId10" Type="http://schemas.openxmlformats.org/officeDocument/2006/relationships/image" Target="../media/image44.pn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 descr="467f6c139e1d1c7c1953dd6b847f7d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5" r="21040"/>
          <a:stretch>
            <a:fillRect/>
          </a:stretch>
        </p:blipFill>
        <p:spPr bwMode="auto">
          <a:xfrm>
            <a:off x="-7938" y="-11113"/>
            <a:ext cx="121935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6" descr="c172dc028df1ba5e631b51f722d15b5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6" b="2084"/>
          <a:stretch>
            <a:fillRect/>
          </a:stretch>
        </p:blipFill>
        <p:spPr bwMode="auto">
          <a:xfrm>
            <a:off x="0" y="-4763"/>
            <a:ext cx="1221105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9" descr="77a51ed1222ff22759376500ca6504b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5" r="9465"/>
          <a:stretch>
            <a:fillRect/>
          </a:stretch>
        </p:blipFill>
        <p:spPr bwMode="auto">
          <a:xfrm>
            <a:off x="6013450" y="1987550"/>
            <a:ext cx="2189163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34" descr="f09e3b1cd22b7cfdef160ddb12368d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0" r="5394" b="8958"/>
          <a:stretch>
            <a:fillRect/>
          </a:stretch>
        </p:blipFill>
        <p:spPr bwMode="auto">
          <a:xfrm>
            <a:off x="9829800" y="4402138"/>
            <a:ext cx="2355850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3" descr="2ce385131ecf2d11bd6937dfbc63e76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" t="15793" r="12793" b="23924"/>
          <a:stretch>
            <a:fillRect/>
          </a:stretch>
        </p:blipFill>
        <p:spPr bwMode="auto">
          <a:xfrm>
            <a:off x="2065338" y="198438"/>
            <a:ext cx="17367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3" descr="2ce385131ecf2d11bd6937dfbc63e76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" t="15793" r="12793" b="23924"/>
          <a:stretch>
            <a:fillRect/>
          </a:stretch>
        </p:blipFill>
        <p:spPr bwMode="auto">
          <a:xfrm>
            <a:off x="401638" y="0"/>
            <a:ext cx="173672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13" descr="2ce385131ecf2d11bd6937dfbc63e76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" t="15793" r="12793" b="23924"/>
          <a:stretch>
            <a:fillRect/>
          </a:stretch>
        </p:blipFill>
        <p:spPr bwMode="auto">
          <a:xfrm>
            <a:off x="3825875" y="500063"/>
            <a:ext cx="17367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4" descr="b28728f957ba67b3fc962f5e61bb9b6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" b="8727"/>
          <a:stretch>
            <a:fillRect/>
          </a:stretch>
        </p:blipFill>
        <p:spPr bwMode="auto">
          <a:xfrm>
            <a:off x="8191500" y="-23813"/>
            <a:ext cx="3995738" cy="6670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23" descr="970c4de6d07e9c41add14e17e665bb0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75" y="1800225"/>
            <a:ext cx="2714625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9"/>
          <p:cNvGrpSpPr/>
          <p:nvPr/>
        </p:nvGrpSpPr>
        <p:grpSpPr bwMode="auto">
          <a:xfrm>
            <a:off x="1938338" y="2298700"/>
            <a:ext cx="6249987" cy="2355850"/>
            <a:chOff x="1938338" y="2298700"/>
            <a:chExt cx="6249351" cy="2355549"/>
          </a:xfrm>
        </p:grpSpPr>
        <p:grpSp>
          <p:nvGrpSpPr>
            <p:cNvPr id="3085" name="组合 3"/>
            <p:cNvGrpSpPr/>
            <p:nvPr/>
          </p:nvGrpSpPr>
          <p:grpSpPr bwMode="auto">
            <a:xfrm>
              <a:off x="1938338" y="2298700"/>
              <a:ext cx="5267325" cy="1568450"/>
              <a:chOff x="4705" y="3600"/>
              <a:chExt cx="9714" cy="2470"/>
            </a:xfrm>
          </p:grpSpPr>
          <p:pic>
            <p:nvPicPr>
              <p:cNvPr id="3089" name="图片 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8446" y="459"/>
                <a:ext cx="2220" cy="8837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0" name="图片 7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6341"/>
              <a:stretch>
                <a:fillRect/>
              </a:stretch>
            </p:blipFill>
            <p:spPr bwMode="auto">
              <a:xfrm rot="5400000">
                <a:off x="13157" y="4731"/>
                <a:ext cx="2220" cy="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1" name="图片 8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6341"/>
              <a:stretch>
                <a:fillRect/>
              </a:stretch>
            </p:blipFill>
            <p:spPr bwMode="auto">
              <a:xfrm rot="5400000">
                <a:off x="3747" y="4731"/>
                <a:ext cx="2220" cy="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文本框 17"/>
              <p:cNvSpPr txBox="1"/>
              <p:nvPr/>
            </p:nvSpPr>
            <p:spPr>
              <a:xfrm>
                <a:off x="6113" y="3600"/>
                <a:ext cx="6976" cy="247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defRPr/>
                </a:pPr>
                <a:r>
                  <a:rPr lang="zh-CN" altLang="en-US" sz="9600" spc="600" noProof="1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绝句</a:t>
                </a:r>
                <a:endParaRPr lang="zh-CN" altLang="en-US" sz="9600" spc="600" noProof="1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086" name="组合 13"/>
            <p:cNvGrpSpPr/>
            <p:nvPr/>
          </p:nvGrpSpPr>
          <p:grpSpPr bwMode="auto">
            <a:xfrm>
              <a:off x="4874577" y="4192845"/>
              <a:ext cx="3313112" cy="461404"/>
              <a:chOff x="8683" y="6962"/>
              <a:chExt cx="5219" cy="726"/>
            </a:xfrm>
          </p:grpSpPr>
          <p:pic>
            <p:nvPicPr>
              <p:cNvPr id="3087" name="图片 21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1001" y="4765"/>
                <a:ext cx="583" cy="5219"/>
              </a:xfrm>
              <a:prstGeom prst="rect">
                <a:avLst/>
              </a:prstGeom>
              <a:blipFill dpi="0" rotWithShape="1">
                <a:blip r:embed="rId9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88" name="文本框 2"/>
              <p:cNvSpPr txBox="1">
                <a:spLocks noChangeArrowheads="1"/>
              </p:cNvSpPr>
              <p:nvPr/>
            </p:nvSpPr>
            <p:spPr bwMode="auto">
              <a:xfrm>
                <a:off x="8808" y="6962"/>
                <a:ext cx="4880" cy="7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唐 杜甫</a:t>
                </a:r>
                <a:endPara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3084" name="图片 7" descr="cb77f68f436ee3fd75a2be365494608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3429000"/>
            <a:ext cx="7315200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hidden="1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  <p:pic>
        <p:nvPicPr>
          <p:cNvPr id="4" name="图片 3" hidden="1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1615" y="1631139"/>
            <a:ext cx="1120351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是一首描写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景色的古诗。它为我们描绘了黄鹂在翠柳间飞鸣嬉戏，白鹭在蓝天翱翔。透过窗子能看到远处西岭上的积雪，门外停泊着来自遥远的东吴的船只的景象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1615" y="382394"/>
            <a:ext cx="3275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0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课堂总结</a:t>
            </a:r>
            <a:endParaRPr lang="en-US" altLang="zh-CN" sz="60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90674" y="139805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 descr="467f6c139e1d1c7c1953dd6b847f7d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5" r="21040"/>
          <a:stretch>
            <a:fillRect/>
          </a:stretch>
        </p:blipFill>
        <p:spPr bwMode="auto">
          <a:xfrm>
            <a:off x="0" y="-11113"/>
            <a:ext cx="121935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6" descr="c172dc028df1ba5e631b51f722d15b5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6" b="2084"/>
          <a:stretch>
            <a:fillRect/>
          </a:stretch>
        </p:blipFill>
        <p:spPr bwMode="auto">
          <a:xfrm>
            <a:off x="0" y="-219075"/>
            <a:ext cx="12211050" cy="759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9" descr="77a51ed1222ff22759376500ca6504b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5" r="9465"/>
          <a:stretch>
            <a:fillRect/>
          </a:stretch>
        </p:blipFill>
        <p:spPr bwMode="auto">
          <a:xfrm>
            <a:off x="6332538" y="2838450"/>
            <a:ext cx="2189162" cy="431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4" descr="b28728f957ba67b3fc962f5e61bb9b6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" b="8727"/>
          <a:stretch>
            <a:fillRect/>
          </a:stretch>
        </p:blipFill>
        <p:spPr bwMode="auto">
          <a:xfrm>
            <a:off x="8370888" y="-63500"/>
            <a:ext cx="3821112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19" descr="6bbf2539ca3b394d8738783638be543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9" y="246063"/>
            <a:ext cx="8858250" cy="711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文本框 5"/>
          <p:cNvSpPr txBox="1">
            <a:spLocks noChangeArrowheads="1"/>
          </p:cNvSpPr>
          <p:nvPr/>
        </p:nvSpPr>
        <p:spPr bwMode="auto">
          <a:xfrm>
            <a:off x="2055813" y="2497138"/>
            <a:ext cx="58118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两个黄鹂鸣翠柳</a:t>
            </a:r>
            <a:endParaRPr lang="zh-CN" altLang="en-US" sz="6000" b="1" dirty="0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文本框 6"/>
          <p:cNvSpPr txBox="1">
            <a:spLocks noChangeArrowheads="1"/>
          </p:cNvSpPr>
          <p:nvPr/>
        </p:nvSpPr>
        <p:spPr bwMode="auto">
          <a:xfrm>
            <a:off x="2109788" y="3311525"/>
            <a:ext cx="58118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一行白鹭上青天</a:t>
            </a:r>
            <a:endParaRPr lang="zh-CN" altLang="en-US" sz="6000" b="1" dirty="0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321" name="文本框 7"/>
          <p:cNvSpPr txBox="1">
            <a:spLocks noChangeArrowheads="1"/>
          </p:cNvSpPr>
          <p:nvPr/>
        </p:nvSpPr>
        <p:spPr bwMode="auto">
          <a:xfrm>
            <a:off x="2109788" y="4164013"/>
            <a:ext cx="58118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窗含西岭千秋雪</a:t>
            </a:r>
            <a:endParaRPr lang="zh-CN" altLang="en-US" sz="60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322" name="文本框 8"/>
          <p:cNvSpPr txBox="1">
            <a:spLocks noChangeArrowheads="1"/>
          </p:cNvSpPr>
          <p:nvPr/>
        </p:nvSpPr>
        <p:spPr bwMode="auto">
          <a:xfrm>
            <a:off x="2097088" y="5005388"/>
            <a:ext cx="58118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门泊东吴万里船</a:t>
            </a:r>
            <a:endParaRPr lang="zh-CN" altLang="en-US" sz="60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307013" y="2484438"/>
            <a:ext cx="2540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 dirty="0">
                <a:solidFill>
                  <a:srgbClr val="8802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鸣翠柳</a:t>
            </a:r>
            <a:endParaRPr lang="zh-CN" altLang="en-US" sz="6000" b="1" dirty="0">
              <a:solidFill>
                <a:srgbClr val="8802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362575" y="3324225"/>
            <a:ext cx="25527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 dirty="0">
                <a:solidFill>
                  <a:srgbClr val="8802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上青天</a:t>
            </a:r>
            <a:endParaRPr lang="zh-CN" altLang="en-US" sz="6000" b="1" dirty="0">
              <a:solidFill>
                <a:srgbClr val="8802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348288" y="4149725"/>
            <a:ext cx="25669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>
                <a:solidFill>
                  <a:srgbClr val="8802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千秋雪</a:t>
            </a:r>
            <a:endParaRPr lang="zh-CN" altLang="en-US" sz="6000" b="1">
              <a:solidFill>
                <a:srgbClr val="8802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348288" y="4991100"/>
            <a:ext cx="25669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zh-CN" sz="6000" b="1" dirty="0">
                <a:solidFill>
                  <a:srgbClr val="8802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万里船</a:t>
            </a:r>
            <a:endParaRPr lang="zh-CN" altLang="zh-CN" sz="6000" b="1" dirty="0">
              <a:solidFill>
                <a:srgbClr val="8802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玖月花儿与筝 - 琵琶语 00_00_59-00_04_14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8" y="6326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图片 19" descr="970c4de6d07e9c41add14e17e665bb0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138" y="1433513"/>
            <a:ext cx="2989262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图片 13" descr="2ce385131ecf2d11bd6937dfbc63e76b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" t="15793" r="12793" b="23924"/>
          <a:stretch>
            <a:fillRect/>
          </a:stretch>
        </p:blipFill>
        <p:spPr bwMode="auto">
          <a:xfrm>
            <a:off x="0" y="0"/>
            <a:ext cx="173672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图片 13" descr="2ce385131ecf2d11bd6937dfbc63e76b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" t="15793" r="12793" b="23924"/>
          <a:stretch>
            <a:fillRect/>
          </a:stretch>
        </p:blipFill>
        <p:spPr bwMode="auto">
          <a:xfrm>
            <a:off x="1619250" y="246063"/>
            <a:ext cx="17367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1" name="TextBox 20"/>
          <p:cNvSpPr txBox="1">
            <a:spLocks noChangeArrowheads="1"/>
          </p:cNvSpPr>
          <p:nvPr/>
        </p:nvSpPr>
        <p:spPr bwMode="auto">
          <a:xfrm>
            <a:off x="7758113" y="2714625"/>
            <a:ext cx="1809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2" name="TextBox 21"/>
          <p:cNvSpPr txBox="1">
            <a:spLocks noChangeArrowheads="1"/>
          </p:cNvSpPr>
          <p:nvPr/>
        </p:nvSpPr>
        <p:spPr bwMode="auto">
          <a:xfrm>
            <a:off x="7793038" y="4367213"/>
            <a:ext cx="2555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3" name="TextBox 22"/>
          <p:cNvSpPr txBox="1">
            <a:spLocks noChangeArrowheads="1"/>
          </p:cNvSpPr>
          <p:nvPr/>
        </p:nvSpPr>
        <p:spPr bwMode="auto">
          <a:xfrm>
            <a:off x="7737475" y="3621088"/>
            <a:ext cx="2667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4" name="TextBox 23"/>
          <p:cNvSpPr txBox="1">
            <a:spLocks noChangeArrowheads="1"/>
          </p:cNvSpPr>
          <p:nvPr/>
        </p:nvSpPr>
        <p:spPr bwMode="auto">
          <a:xfrm>
            <a:off x="7756525" y="5278438"/>
            <a:ext cx="2667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6" name="TextBox 25"/>
          <p:cNvSpPr txBox="1">
            <a:spLocks noChangeArrowheads="1"/>
          </p:cNvSpPr>
          <p:nvPr/>
        </p:nvSpPr>
        <p:spPr bwMode="auto">
          <a:xfrm>
            <a:off x="3001963" y="723900"/>
            <a:ext cx="40941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唐 杜甫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hidden="1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  <p:pic>
        <p:nvPicPr>
          <p:cNvPr id="3" name="图片 2" hidden="1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901428" y="3446463"/>
            <a:ext cx="800219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r>
              <a:rPr kumimoji="1" lang="zh-CN" altLang="en-US" sz="4000" dirty="0">
                <a:latin typeface="Times New Roman" panose="02020603050405020304" pitchFamily="18" charset="0"/>
              </a:rPr>
              <a:t>杜甫</a:t>
            </a:r>
            <a:endParaRPr kumimoji="1"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317200" y="1923029"/>
            <a:ext cx="88748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表达了诗人对的春天</a:t>
            </a:r>
            <a:r>
              <a:rPr kumimoji="1" lang="en-US" altLang="zh-CN" sz="4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</a:t>
            </a:r>
            <a:endParaRPr kumimoji="1" lang="en-US" altLang="zh-CN" sz="4800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kumimoji="1" lang="en-US" altLang="zh-CN" sz="4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kumimoji="1" lang="zh-CN" altLang="en-US" sz="4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的心情。</a:t>
            </a:r>
            <a:endParaRPr kumimoji="1" lang="zh-CN" altLang="en-US" sz="4800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35185" y="1230594"/>
            <a:ext cx="1415772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kumimoji="1" lang="zh-CN" altLang="en-US" sz="8000" dirty="0">
                <a:latin typeface="隶书" panose="02010509060101010101" pitchFamily="49" charset="-122"/>
                <a:ea typeface="隶书" panose="02010509060101010101" pitchFamily="49" charset="-122"/>
              </a:rPr>
              <a:t>绝 句</a:t>
            </a:r>
            <a:endParaRPr kumimoji="1" lang="zh-CN" altLang="en-US" sz="80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17200" y="2661693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热爱和愉悦</a:t>
            </a:r>
            <a:endParaRPr kumimoji="1"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687062" y="1351757"/>
            <a:ext cx="8424863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 dirty="0" err="1">
                <a:latin typeface="Times New Roman" panose="02020603050405020304" pitchFamily="18" charset="0"/>
              </a:rPr>
              <a:t>jué</a:t>
            </a:r>
            <a:r>
              <a:rPr lang="en-US" altLang="zh-CN" sz="4400" b="1" dirty="0">
                <a:latin typeface="Times New Roman" panose="02020603050405020304" pitchFamily="18" charset="0"/>
              </a:rPr>
              <a:t>             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mín</a:t>
            </a:r>
            <a:r>
              <a:rPr lang="en-US" altLang="zh-CN" sz="4400" b="1" dirty="0" err="1">
                <a:latin typeface="方正美黑_GBK" panose="03000509000000000000" pitchFamily="65" charset="-122"/>
                <a:ea typeface="方正美黑_GBK" panose="03000509000000000000" pitchFamily="65" charset="-122"/>
              </a:rPr>
              <a:t>g</a:t>
            </a:r>
            <a:r>
              <a:rPr lang="en-US" altLang="zh-CN" sz="4400" b="1" dirty="0">
                <a:latin typeface="Times New Roman" panose="02020603050405020304" pitchFamily="18" charset="0"/>
              </a:rPr>
              <a:t>          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lí</a:t>
            </a:r>
            <a:r>
              <a:rPr lang="en-US" altLang="zh-CN" sz="4400" b="1" dirty="0">
                <a:latin typeface="Times New Roman" panose="02020603050405020304" pitchFamily="18" charset="0"/>
              </a:rPr>
              <a:t>               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绝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绝句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鸣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鸣叫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鹂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zh-CN" sz="4400" b="1" dirty="0">
                <a:latin typeface="楷体_GB2312" pitchFamily="49" charset="-122"/>
                <a:ea typeface="楷体_GB2312" pitchFamily="49" charset="-122"/>
              </a:rPr>
              <a:t>黄鹂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 dirty="0" err="1">
                <a:latin typeface="Times New Roman" panose="02020603050405020304" pitchFamily="18" charset="0"/>
              </a:rPr>
              <a:t>chu</a:t>
            </a:r>
            <a:r>
              <a:rPr lang="en-US" altLang="zh-CN" sz="4400" b="1" dirty="0" err="1">
                <a:latin typeface="+mn-ea"/>
                <a:ea typeface="+mn-ea"/>
              </a:rPr>
              <a:t>ā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n</a:t>
            </a:r>
            <a:r>
              <a:rPr lang="en-US" altLang="zh-CN" sz="4400" b="1" dirty="0" err="1">
                <a:latin typeface="方正美黑_GBK" panose="03000509000000000000" pitchFamily="65" charset="-122"/>
                <a:ea typeface="方正美黑_GBK" panose="03000509000000000000" pitchFamily="65" charset="-122"/>
              </a:rPr>
              <a:t>g</a:t>
            </a:r>
            <a:r>
              <a:rPr lang="en-US" altLang="zh-CN" sz="4400" b="1" dirty="0">
                <a:latin typeface="Times New Roman" panose="02020603050405020304" pitchFamily="18" charset="0"/>
              </a:rPr>
              <a:t>       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h</a:t>
            </a:r>
            <a:r>
              <a:rPr lang="en-US" altLang="zh-CN" sz="4400" b="1" dirty="0" err="1">
                <a:latin typeface="+mn-ea"/>
                <a:ea typeface="+mn-ea"/>
              </a:rPr>
              <a:t>á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n</a:t>
            </a:r>
            <a:r>
              <a:rPr lang="en-US" altLang="zh-CN" sz="4400" b="1" dirty="0">
                <a:latin typeface="Times New Roman" panose="02020603050405020304" pitchFamily="18" charset="0"/>
              </a:rPr>
              <a:t>           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lǐn</a:t>
            </a:r>
            <a:r>
              <a:rPr lang="en-US" altLang="zh-CN" sz="4400" b="1" dirty="0" err="1">
                <a:latin typeface="方正美黑_GBK" panose="03000509000000000000" pitchFamily="65" charset="-122"/>
                <a:ea typeface="方正美黑_GBK" panose="03000509000000000000" pitchFamily="65" charset="-122"/>
              </a:rPr>
              <a:t>g</a:t>
            </a:r>
            <a:r>
              <a:rPr lang="en-US" altLang="zh-CN" sz="4400" b="1" dirty="0">
                <a:latin typeface="Times New Roman" panose="02020603050405020304" pitchFamily="18" charset="0"/>
              </a:rPr>
              <a:t>  </a:t>
            </a:r>
            <a:endParaRPr lang="en-US" altLang="zh-CN" sz="4400" b="1" dirty="0">
              <a:latin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窗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窗户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含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包含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岭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山岭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 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 dirty="0" err="1">
                <a:latin typeface="Times New Roman" panose="02020603050405020304" pitchFamily="18" charset="0"/>
              </a:rPr>
              <a:t>bó</a:t>
            </a:r>
            <a:r>
              <a:rPr lang="en-US" altLang="zh-CN" sz="4400" b="1" dirty="0">
                <a:latin typeface="Times New Roman" panose="02020603050405020304" pitchFamily="18" charset="0"/>
              </a:rPr>
              <a:t>              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wú</a:t>
            </a:r>
            <a:r>
              <a:rPr lang="en-US" altLang="zh-CN" sz="4400" b="1" dirty="0">
                <a:latin typeface="Times New Roman" panose="02020603050405020304" pitchFamily="18" charset="0"/>
              </a:rPr>
              <a:t>             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chu</a:t>
            </a:r>
            <a:r>
              <a:rPr lang="en-US" altLang="zh-CN" sz="4400" b="1" dirty="0" err="1">
                <a:latin typeface="+mn-ea"/>
                <a:ea typeface="+mn-ea"/>
              </a:rPr>
              <a:t>á</a:t>
            </a:r>
            <a:r>
              <a:rPr lang="en-US" altLang="zh-CN" sz="4400" b="1" dirty="0" err="1">
                <a:latin typeface="Times New Roman" panose="02020603050405020304" pitchFamily="18" charset="0"/>
              </a:rPr>
              <a:t>n</a:t>
            </a:r>
            <a:endParaRPr lang="en-US" altLang="zh-CN" sz="4400" b="1" dirty="0">
              <a:latin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泊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停泊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吴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吴国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船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小船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5" name="Picture 5" descr="jiaotongcheliang2_007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579" y="748507"/>
            <a:ext cx="2592388" cy="120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WordArt 6"/>
          <p:cNvSpPr>
            <a:spLocks noTextEdit="1"/>
          </p:cNvSpPr>
          <p:nvPr/>
        </p:nvSpPr>
        <p:spPr>
          <a:xfrm>
            <a:off x="4770438" y="404813"/>
            <a:ext cx="4068762" cy="692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2000" b="1" dirty="0">
                <a:ln w="222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ADADE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我会认读生字</a:t>
            </a:r>
            <a:endParaRPr lang="zh-CN" altLang="en-US" sz="2000" b="1" dirty="0">
              <a:ln w="222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ADADE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hidden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/>
          <p:nvPr/>
        </p:nvSpPr>
        <p:spPr>
          <a:xfrm>
            <a:off x="2817066" y="1611313"/>
            <a:ext cx="8424862" cy="3478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绝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绝句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鸣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鸣叫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鹂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zh-CN" sz="4400" b="1" dirty="0">
                <a:latin typeface="楷体_GB2312" pitchFamily="49" charset="-122"/>
                <a:ea typeface="楷体_GB2312" pitchFamily="49" charset="-122"/>
              </a:rPr>
              <a:t>黄鹂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窗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窗户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含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包含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岭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山岭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泊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停泊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吴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吴国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4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船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小船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39" name="Picture 5" descr="jiaotongcheliang2_007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2744" y="404813"/>
            <a:ext cx="2592388" cy="120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WordArt 6"/>
          <p:cNvSpPr>
            <a:spLocks noTextEdit="1"/>
          </p:cNvSpPr>
          <p:nvPr/>
        </p:nvSpPr>
        <p:spPr>
          <a:xfrm>
            <a:off x="4770438" y="404813"/>
            <a:ext cx="4068762" cy="692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2000" b="1" dirty="0">
                <a:ln w="222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ADADE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比赛读生字</a:t>
            </a:r>
            <a:endParaRPr lang="zh-CN" altLang="en-US" sz="2000" b="1" dirty="0">
              <a:ln w="222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ADADE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2010321958144531"/>
          <p:cNvPicPr>
            <a:picLocks noChangeAspect="1"/>
          </p:cNvPicPr>
          <p:nvPr/>
        </p:nvPicPr>
        <p:blipFill>
          <a:blip r:embed="rId1"/>
          <a:srcRect l="14452" r="14128" b="14279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835151" y="70485"/>
            <a:ext cx="55860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我能规范地写字：</a:t>
            </a:r>
            <a:endParaRPr lang="zh-CN" altLang="zh-CN" sz="5400" b="1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图片 7" descr="27B39B0C">
            <a:hlinkClick r:id="rId2" tooltip="生字卡" action="ppaction://hlinkfile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08248" y="992506"/>
            <a:ext cx="2112447" cy="2414321"/>
          </a:xfrm>
          <a:prstGeom prst="rect">
            <a:avLst/>
          </a:prstGeom>
        </p:spPr>
      </p:pic>
      <p:pic>
        <p:nvPicPr>
          <p:cNvPr id="10" name="图片 9" descr="9536374C">
            <a:hlinkClick r:id="rId5" tooltip="生字卡" action="ppaction://hlinkfile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80998" y="1009813"/>
            <a:ext cx="2113640" cy="2417242"/>
          </a:xfrm>
          <a:prstGeom prst="rect">
            <a:avLst/>
          </a:prstGeom>
        </p:spPr>
      </p:pic>
      <p:pic>
        <p:nvPicPr>
          <p:cNvPr id="12" name="图片 11" descr="0F4097E4">
            <a:hlinkClick r:id="rId8" tooltip="生字卡" action="ppaction://hlinkfile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905790" y="940820"/>
            <a:ext cx="2168195" cy="2478303"/>
          </a:xfrm>
          <a:prstGeom prst="rect">
            <a:avLst/>
          </a:prstGeom>
        </p:spPr>
      </p:pic>
      <p:pic>
        <p:nvPicPr>
          <p:cNvPr id="14" name="图片 13" descr="95640F8A">
            <a:hlinkClick r:id="rId11" tooltip="生字卡" action="ppaction://hlinkfile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574796" y="1084478"/>
            <a:ext cx="2031891" cy="2322348"/>
          </a:xfrm>
          <a:prstGeom prst="rect">
            <a:avLst/>
          </a:prstGeom>
        </p:spPr>
      </p:pic>
      <p:pic>
        <p:nvPicPr>
          <p:cNvPr id="11" name="图片 2" descr="45458PICTzc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18000"/>
          </a:blip>
          <a:srcRect l="22807" t="51666" r="19040"/>
          <a:stretch>
            <a:fillRect/>
          </a:stretch>
        </p:blipFill>
        <p:spPr>
          <a:xfrm>
            <a:off x="1613535" y="5810726"/>
            <a:ext cx="1384958" cy="10409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835150" y="3501008"/>
            <a:ext cx="31087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：左右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：左窄右宽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8008" y="3501008"/>
            <a:ext cx="2009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r>
              <a:rPr lang="zh-CN" altLang="en-US" b="1" dirty="0">
                <a:solidFill>
                  <a:srgbClr val="F95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b="1" dirty="0">
                <a:solidFill>
                  <a:srgbClr val="F95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上宽下窄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7562" y="3501008"/>
            <a:ext cx="210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r>
              <a:rPr lang="zh-CN" altLang="en-US" b="1" dirty="0">
                <a:solidFill>
                  <a:srgbClr val="F95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b="1" dirty="0">
                <a:solidFill>
                  <a:srgbClr val="F95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上窄下宽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435" y="125506"/>
            <a:ext cx="9771530" cy="1143000"/>
          </a:xfrm>
        </p:spPr>
        <p:txBody>
          <a:bodyPr/>
          <a:lstStyle/>
          <a:p>
            <a:pPr eaLnBrk="1" hangingPunct="1"/>
            <a:r>
              <a:rPr lang="zh-CN" altLang="en-US" sz="8000" b="1" dirty="0">
                <a:solidFill>
                  <a:srgbClr val="FF3300"/>
                </a:solidFill>
              </a:rPr>
              <a:t>作业</a:t>
            </a:r>
            <a:endParaRPr lang="zh-CN" altLang="en-US" sz="8000" b="1" dirty="0">
              <a:solidFill>
                <a:srgbClr val="FF330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308847" y="1819835"/>
            <a:ext cx="103632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5400" b="1" dirty="0"/>
              <a:t>1</a:t>
            </a:r>
            <a:r>
              <a:rPr lang="zh-CN" altLang="en-US" sz="5400" b="1" dirty="0"/>
              <a:t>、背诵古诗并默写古诗。</a:t>
            </a:r>
            <a:endParaRPr lang="zh-CN" altLang="en-US" sz="5400" b="1" dirty="0"/>
          </a:p>
          <a:p>
            <a:pPr eaLnBrk="1" hangingPunct="1">
              <a:buFontTx/>
              <a:buNone/>
            </a:pPr>
            <a:r>
              <a:rPr lang="en-US" altLang="zh-CN" sz="5400" b="1" dirty="0"/>
              <a:t>2</a:t>
            </a:r>
            <a:r>
              <a:rPr lang="zh-CN" altLang="en-US" sz="5400" b="1" dirty="0"/>
              <a:t>、收集有关杜甫的古诗读一读。</a:t>
            </a:r>
            <a:endParaRPr lang="zh-CN" altLang="en-US" sz="5400" b="1" dirty="0"/>
          </a:p>
        </p:txBody>
      </p:sp>
      <p:pic>
        <p:nvPicPr>
          <p:cNvPr id="2" name="图片 1" hidden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41573" y="1308848"/>
            <a:ext cx="530786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99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Aharoni" panose="02010803020104030203" pitchFamily="2" charset="-79"/>
              </a:rPr>
              <a:t>再见</a:t>
            </a:r>
            <a:endParaRPr lang="zh-CN" altLang="en-US" sz="199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Administrator\Desktop\d0a630d4b28bcaaa0625e7f4884cdfe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440532"/>
            <a:ext cx="12192000" cy="729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760452" y="149228"/>
            <a:ext cx="6150465" cy="801687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>
                <a:solidFill>
                  <a:srgbClr val="FF3399"/>
                </a:solidFill>
              </a:rPr>
              <a:t>自由读：借助拼音读准字音</a:t>
            </a:r>
            <a:endParaRPr lang="zh-CN" altLang="en-US" sz="4000" b="1" dirty="0">
              <a:solidFill>
                <a:srgbClr val="FF3399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24114" y="1125539"/>
            <a:ext cx="7786687" cy="516572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kumimoji="1" lang="zh-CN" altLang="en-US" sz="4400" b="1" dirty="0">
                <a:solidFill>
                  <a:srgbClr val="0652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   句       </a:t>
            </a:r>
            <a:endParaRPr kumimoji="1"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（唐）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 甫</a:t>
            </a:r>
            <a:endParaRPr kumimoji="1"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Font typeface="Wingdings 2" panose="05020102010507070707" pitchFamily="18" charset="2"/>
              <a:buNone/>
            </a:pP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 个 黄 鹂 鸣 翠 柳，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FontTx/>
              <a:buNone/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 行 白 鹭 上 青 天。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FontTx/>
              <a:buNone/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 含 西 岭 千 秋 雪，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FontTx/>
              <a:buNone/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 泊 东 吴 万 里 船。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9040814" y="5745164"/>
            <a:ext cx="206375" cy="38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2294" tIns="53193" rIns="102294" bIns="53193">
            <a:spAutoFit/>
          </a:bodyPr>
          <a:lstStyle/>
          <a:p>
            <a:endParaRPr lang="zh-CN" altLang="zh-CN">
              <a:latin typeface="Franklin Gothic Book" panose="020B0503020102020204"/>
              <a:ea typeface="黑体" panose="02010609060101010101" pitchFamily="49" charset="-122"/>
            </a:endParaRPr>
          </a:p>
        </p:txBody>
      </p:sp>
      <p:grpSp>
        <p:nvGrpSpPr>
          <p:cNvPr id="26629" name="组合 11"/>
          <p:cNvGrpSpPr/>
          <p:nvPr/>
        </p:nvGrpSpPr>
        <p:grpSpPr bwMode="auto">
          <a:xfrm>
            <a:off x="4440239" y="2276475"/>
            <a:ext cx="3857625" cy="2916238"/>
            <a:chOff x="2928894" y="2285992"/>
            <a:chExt cx="3857652" cy="2916114"/>
          </a:xfrm>
        </p:grpSpPr>
        <p:sp>
          <p:nvSpPr>
            <p:cNvPr id="26630" name="矩形 6"/>
            <p:cNvSpPr>
              <a:spLocks noChangeArrowheads="1"/>
            </p:cNvSpPr>
            <p:nvPr/>
          </p:nvSpPr>
          <p:spPr bwMode="auto">
            <a:xfrm>
              <a:off x="3000332" y="2285992"/>
              <a:ext cx="3786214" cy="701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4000">
                <a:latin typeface="Franklin Gothic Book" panose="020B0503020102020204"/>
                <a:ea typeface="黑体" panose="02010609060101010101" pitchFamily="49" charset="-122"/>
              </a:endParaRPr>
            </a:p>
          </p:txBody>
        </p:sp>
        <p:sp>
          <p:nvSpPr>
            <p:cNvPr id="26631" name="矩形 8"/>
            <p:cNvSpPr>
              <a:spLocks noChangeArrowheads="1"/>
            </p:cNvSpPr>
            <p:nvPr/>
          </p:nvSpPr>
          <p:spPr bwMode="auto">
            <a:xfrm>
              <a:off x="2928894" y="4500461"/>
              <a:ext cx="3786214" cy="701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4000">
                <a:latin typeface="Franklin Gothic Book" panose="020B0503020102020204"/>
                <a:ea typeface="黑体" panose="02010609060101010101" pitchFamily="49" charset="-122"/>
              </a:endParaRPr>
            </a:p>
          </p:txBody>
        </p:sp>
        <p:sp>
          <p:nvSpPr>
            <p:cNvPr id="26632" name="矩形 9"/>
            <p:cNvSpPr>
              <a:spLocks noChangeArrowheads="1"/>
            </p:cNvSpPr>
            <p:nvPr/>
          </p:nvSpPr>
          <p:spPr bwMode="auto">
            <a:xfrm>
              <a:off x="3000332" y="3000337"/>
              <a:ext cx="3786214" cy="701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4000">
                <a:latin typeface="Franklin Gothic Book" panose="020B0503020102020204"/>
                <a:ea typeface="黑体" panose="02010609060101010101" pitchFamily="49" charset="-122"/>
              </a:endParaRPr>
            </a:p>
          </p:txBody>
        </p:sp>
        <p:sp>
          <p:nvSpPr>
            <p:cNvPr id="26633" name="矩形 10"/>
            <p:cNvSpPr>
              <a:spLocks noChangeArrowheads="1"/>
            </p:cNvSpPr>
            <p:nvPr/>
          </p:nvSpPr>
          <p:spPr bwMode="auto">
            <a:xfrm>
              <a:off x="3000332" y="3714682"/>
              <a:ext cx="3786214" cy="701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4000">
                <a:latin typeface="Franklin Gothic Book" panose="020B0503020102020204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 hidden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框 13314"/>
          <p:cNvSpPr txBox="1"/>
          <p:nvPr/>
        </p:nvSpPr>
        <p:spPr>
          <a:xfrm>
            <a:off x="4502990" y="2074783"/>
            <a:ext cx="7689010" cy="27084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杜甫：</a:t>
            </a:r>
            <a:endParaRPr lang="en-US" altLang="zh-CN" sz="6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唐代</a:t>
            </a:r>
            <a:r>
              <a:rPr lang="zh-CN" altLang="en-US" sz="44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伟大的现实主义诗人，被誉于“</a:t>
            </a:r>
            <a:r>
              <a:rPr lang="zh-CN" altLang="en-US" sz="4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诗圣</a:t>
            </a:r>
            <a:r>
              <a:rPr lang="zh-CN" altLang="en-US" sz="44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”。</a:t>
            </a:r>
            <a:endParaRPr lang="zh-CN" altLang="en-US" sz="4400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6" name="图片 13315" descr="杜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1320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hidden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  <p:pic>
        <p:nvPicPr>
          <p:cNvPr id="3" name="图片 2" hidden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02990" y="125506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诗人简介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img04NSF13U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14" y="184991"/>
            <a:ext cx="5032614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54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什么是绝句？</a:t>
            </a:r>
            <a:endParaRPr lang="zh-CN" altLang="en-US" sz="5400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749" y="1512982"/>
            <a:ext cx="105642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方正隶书简体" pitchFamily="2" charset="-122"/>
                <a:ea typeface="方正隶书简体" pitchFamily="2" charset="-122"/>
              </a:rPr>
              <a:t>绝句是古诗的一种体裁。每首古诗有四句，每句五字“五言绝句”，每句七字“七言绝句”</a:t>
            </a:r>
            <a:endParaRPr lang="zh-CN" altLang="en-US" sz="4800" dirty="0">
              <a:latin typeface="方正隶书简体" pitchFamily="2" charset="-122"/>
              <a:ea typeface="方正隶书简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2010321958144531"/>
          <p:cNvPicPr>
            <a:picLocks noChangeAspect="1"/>
          </p:cNvPicPr>
          <p:nvPr/>
        </p:nvPicPr>
        <p:blipFill>
          <a:blip r:embed="rId1"/>
          <a:srcRect l="14452" r="14128" b="14279"/>
          <a:stretch>
            <a:fillRect/>
          </a:stretch>
        </p:blipFill>
        <p:spPr>
          <a:xfrm>
            <a:off x="0" y="6349"/>
            <a:ext cx="12191999" cy="715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22399" y="992105"/>
            <a:ext cx="634720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652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绝 句</a:t>
            </a:r>
            <a:endParaRPr lang="zh-CN" altLang="en-US" sz="4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[唐]杜 甫</a:t>
            </a:r>
            <a:endParaRPr lang="zh-CN" altLang="en-US" sz="4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dist">
              <a:spcBef>
                <a:spcPct val="50000"/>
              </a:spcBef>
            </a:pP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黄鹂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鸣翠柳，</a:t>
            </a:r>
            <a:endParaRPr lang="zh-CN" altLang="en-US" sz="4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dist">
              <a:spcBef>
                <a:spcPct val="50000"/>
              </a:spcBef>
            </a:pP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一行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白鹭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上青天。</a:t>
            </a:r>
            <a:endParaRPr lang="zh-CN" altLang="en-US" sz="4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dist">
              <a:spcBef>
                <a:spcPct val="50000"/>
              </a:spcBef>
            </a:pP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窗含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西岭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千秋雪，</a:t>
            </a:r>
            <a:endParaRPr lang="zh-CN" altLang="en-US" sz="4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dist">
              <a:spcBef>
                <a:spcPct val="50000"/>
              </a:spcBef>
            </a:pPr>
            <a:r>
              <a:rPr lang="zh-CN" altLang="en-US" sz="4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门泊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东吴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万里船。</a:t>
            </a:r>
            <a:endParaRPr lang="zh-CN" altLang="en-US" sz="4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8310" y="135890"/>
            <a:ext cx="9487572" cy="76944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zh-CN" altLang="zh-CN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再读古诗：注意读准</a:t>
            </a:r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字音和</a:t>
            </a:r>
            <a:r>
              <a:rPr lang="zh-CN" altLang="zh-CN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停顿</a:t>
            </a:r>
            <a:endParaRPr lang="zh-CN" altLang="zh-CN" sz="44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 descr="45458PICTz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12000"/>
          </a:blip>
          <a:srcRect l="22807" t="51666" r="19040"/>
          <a:stretch>
            <a:fillRect/>
          </a:stretch>
        </p:blipFill>
        <p:spPr>
          <a:xfrm>
            <a:off x="9145271" y="5616099"/>
            <a:ext cx="1514475" cy="121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21506"/>
          <p:cNvSpPr txBox="1"/>
          <p:nvPr/>
        </p:nvSpPr>
        <p:spPr>
          <a:xfrm>
            <a:off x="2250220" y="3310275"/>
            <a:ext cx="569258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DFKai-SB" panose="03000509000000000000" pitchFamily="65" charset="-120"/>
                <a:ea typeface="楷体_GB2312" pitchFamily="49" charset="-122"/>
              </a:rPr>
              <a:t>新绿的柳树上有一对黄鹂在欢唱。</a:t>
            </a:r>
            <a:endParaRPr lang="zh-TW" altLang="en-US" sz="5400" b="1" dirty="0">
              <a:solidFill>
                <a:srgbClr val="C00000"/>
              </a:solidFill>
              <a:latin typeface="DFKai-SB" panose="03000509000000000000" pitchFamily="65" charset="-120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3600" y="415016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latin typeface="Times New Roman" panose="02020603050405020304" pitchFamily="18" charset="0"/>
                <a:ea typeface="隶书" panose="02010509060101010101" pitchFamily="49" charset="-122"/>
              </a:rPr>
              <a:t>两个黄鹂鸣</a:t>
            </a:r>
            <a:r>
              <a:rPr lang="zh-CN" altLang="en-US" sz="6000" dirty="0">
                <a:solidFill>
                  <a:srgbClr val="00B05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翠</a:t>
            </a:r>
            <a:r>
              <a:rPr lang="zh-CN" altLang="en-US" sz="6000" dirty="0">
                <a:latin typeface="Times New Roman" panose="02020603050405020304" pitchFamily="18" charset="0"/>
                <a:ea typeface="隶书" panose="02010509060101010101" pitchFamily="49" charset="-122"/>
              </a:rPr>
              <a:t>柳</a:t>
            </a:r>
            <a:endParaRPr lang="zh-CN" altLang="en-US" sz="6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3" name="图片 2" hidden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34235" y="2045514"/>
            <a:ext cx="10086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翠：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鸣：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7906" y="2537957"/>
            <a:ext cx="1008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鸣叫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87905" y="2045514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356" y="0"/>
            <a:ext cx="46376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8169362" y="302359"/>
            <a:ext cx="738664" cy="655564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rgbClr val="FF3399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看图说说你看到什么样的画面？</a:t>
            </a:r>
            <a:endParaRPr lang="zh-CN" altLang="en-US" sz="3600" dirty="0">
              <a:solidFill>
                <a:srgbClr val="FF3399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1747"/>
          <p:cNvPicPr>
            <a:picLocks noChangeAspect="1"/>
          </p:cNvPicPr>
          <p:nvPr/>
        </p:nvPicPr>
        <p:blipFill>
          <a:blip r:embed="rId1"/>
          <a:srcRect r="33056" b="26722"/>
          <a:stretch>
            <a:fillRect/>
          </a:stretch>
        </p:blipFill>
        <p:spPr>
          <a:xfrm>
            <a:off x="0" y="304729"/>
            <a:ext cx="12192000" cy="705916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9458" name="文本框 31745"/>
          <p:cNvSpPr txBox="1"/>
          <p:nvPr/>
        </p:nvSpPr>
        <p:spPr>
          <a:xfrm rot="-5400000">
            <a:off x="7400638" y="60073"/>
            <a:ext cx="1107996" cy="5570166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latin typeface="Times New Roman" panose="02020603050405020304" pitchFamily="18" charset="0"/>
                <a:ea typeface="隶书" panose="02010509060101010101" pitchFamily="49" charset="-122"/>
              </a:rPr>
              <a:t>一行白鹭上</a:t>
            </a:r>
            <a:r>
              <a:rPr lang="zh-CN" altLang="en-US" sz="6000" dirty="0">
                <a:solidFill>
                  <a:srgbClr val="00B0F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青</a:t>
            </a:r>
            <a:r>
              <a:rPr lang="zh-CN" altLang="en-US" sz="6000" dirty="0">
                <a:latin typeface="Times New Roman" panose="02020603050405020304" pitchFamily="18" charset="0"/>
                <a:ea typeface="隶书" panose="02010509060101010101" pitchFamily="49" charset="-122"/>
              </a:rPr>
              <a:t>天</a:t>
            </a:r>
            <a:endParaRPr lang="zh-CN" altLang="en-US" sz="6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29505" y="3834313"/>
            <a:ext cx="77612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CC0000"/>
                </a:solidFill>
                <a:latin typeface="DFKai-SB" panose="03000509000000000000" pitchFamily="65" charset="-120"/>
                <a:ea typeface="楷体_GB2312" pitchFamily="49" charset="-122"/>
              </a:rPr>
              <a:t>一行白鹭向着晴空自由自在地飞翔</a:t>
            </a:r>
            <a:r>
              <a:rPr lang="zh-TW" altLang="en-US" sz="5400" b="1" dirty="0">
                <a:solidFill>
                  <a:srgbClr val="CC0000"/>
                </a:solidFill>
                <a:latin typeface="DFKai-SB" panose="03000509000000000000" pitchFamily="65" charset="-120"/>
                <a:ea typeface="楷体_GB2312" pitchFamily="49" charset="-122"/>
              </a:rPr>
              <a:t>。</a:t>
            </a:r>
            <a:endParaRPr lang="zh-TW" altLang="en-US" sz="5400" b="1" dirty="0">
              <a:solidFill>
                <a:srgbClr val="CC0000"/>
              </a:solidFill>
              <a:latin typeface="DFKai-SB" panose="03000509000000000000" pitchFamily="65" charset="-12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7488">
        <p14:prism/>
      </p:transition>
    </mc:Choice>
    <mc:Fallback>
      <p:transition spd="slow" advTm="74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8" grpId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2010321958144531"/>
          <p:cNvPicPr>
            <a:picLocks noChangeAspect="1"/>
          </p:cNvPicPr>
          <p:nvPr/>
        </p:nvPicPr>
        <p:blipFill>
          <a:blip r:embed="rId1"/>
          <a:srcRect l="14452" r="14128" b="14279"/>
          <a:stretch>
            <a:fillRect/>
          </a:stretch>
        </p:blipFill>
        <p:spPr>
          <a:xfrm>
            <a:off x="0" y="-91008"/>
            <a:ext cx="12192000" cy="761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1" name="图片 37889" descr="image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795" y="-150916"/>
            <a:ext cx="5820410" cy="377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37890" descr="image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288" y="-116823"/>
            <a:ext cx="6440917" cy="3774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5" name="矩形 37894"/>
          <p:cNvSpPr/>
          <p:nvPr/>
        </p:nvSpPr>
        <p:spPr>
          <a:xfrm>
            <a:off x="3551238" y="6092826"/>
            <a:ext cx="181822" cy="58695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 anchor="t">
            <a:spAutoFit/>
          </a:bodyPr>
          <a:lstStyle/>
          <a:p>
            <a:pPr eaLnBrk="0" hangingPunct="0"/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5" name="文本框 1"/>
          <p:cNvSpPr txBox="1"/>
          <p:nvPr/>
        </p:nvSpPr>
        <p:spPr>
          <a:xfrm>
            <a:off x="2669167" y="3540093"/>
            <a:ext cx="7410487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dirty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窗</a:t>
            </a:r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窗含</a:t>
            </a:r>
            <a:r>
              <a:rPr lang="zh-CN" altLang="en-US" sz="60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西岭</a:t>
            </a:r>
            <a:r>
              <a:rPr lang="zh-CN" altLang="en-US" sz="6000" dirty="0">
                <a:solidFill>
                  <a:srgbClr val="FFC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千秋雪</a:t>
            </a:r>
            <a:endParaRPr lang="zh-CN" altLang="en-US" sz="6000" dirty="0">
              <a:solidFill>
                <a:srgbClr val="FFC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3514" y="4505148"/>
            <a:ext cx="23250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千秋雪：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908" y="5110123"/>
            <a:ext cx="109490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CC0000"/>
                </a:solidFill>
                <a:latin typeface="DFKai-SB" panose="03000509000000000000" pitchFamily="65" charset="-120"/>
                <a:ea typeface="楷体_GB2312" pitchFamily="49" charset="-122"/>
              </a:rPr>
              <a:t>西岭上覆盖着千年不化的积雪</a:t>
            </a:r>
            <a:r>
              <a:rPr lang="zh-TW" altLang="en-US" sz="4800" b="1" dirty="0">
                <a:solidFill>
                  <a:srgbClr val="CC0000"/>
                </a:solidFill>
                <a:latin typeface="DFKai-SB" panose="03000509000000000000" pitchFamily="65" charset="-120"/>
                <a:ea typeface="楷体_GB2312" pitchFamily="49" charset="-122"/>
              </a:rPr>
              <a:t>，</a:t>
            </a:r>
            <a:r>
              <a:rPr lang="zh-CN" altLang="en-US" sz="4800" b="1" dirty="0">
                <a:solidFill>
                  <a:srgbClr val="CC0000"/>
                </a:solidFill>
                <a:latin typeface="DFKai-SB" panose="03000509000000000000" pitchFamily="65" charset="-120"/>
                <a:ea typeface="楷体_GB2312" pitchFamily="49" charset="-122"/>
              </a:rPr>
              <a:t>这样的景色仿佛是窗中的一幅美丽的画。</a:t>
            </a:r>
            <a:endParaRPr lang="zh-TW" altLang="en-US" sz="4800" b="1" dirty="0">
              <a:solidFill>
                <a:srgbClr val="CC0000"/>
              </a:solidFill>
              <a:latin typeface="DFKai-SB" panose="03000509000000000000" pitchFamily="65" charset="-120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4650" y="4525348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指西岭雪山上千年不化的积雪。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5" grpId="1"/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24578"/>
          <p:cNvSpPr txBox="1"/>
          <p:nvPr/>
        </p:nvSpPr>
        <p:spPr>
          <a:xfrm>
            <a:off x="2120608" y="4576070"/>
            <a:ext cx="8320681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CC0000"/>
                </a:solidFill>
                <a:latin typeface="DFKai-SB" panose="03000509000000000000" pitchFamily="65" charset="-120"/>
                <a:ea typeface="楷体_GB2312" pitchFamily="49" charset="-122"/>
              </a:rPr>
              <a:t>门外停泊着要到千里之外东吴去的船只。</a:t>
            </a:r>
            <a:endParaRPr lang="zh-CN" altLang="en-US" sz="5400" b="1" dirty="0">
              <a:solidFill>
                <a:srgbClr val="CC0000"/>
              </a:solidFill>
              <a:latin typeface="DFKai-SB" panose="03000509000000000000" pitchFamily="65" charset="-12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9362" y="2910766"/>
            <a:ext cx="63290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latin typeface="Times New Roman" panose="02020603050405020304" pitchFamily="18" charset="0"/>
                <a:ea typeface="隶书" panose="02010509060101010101" pitchFamily="49" charset="-122"/>
              </a:rPr>
              <a:t>门</a:t>
            </a:r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泊</a:t>
            </a:r>
            <a:r>
              <a:rPr lang="zh-CN" altLang="en-US" sz="6000" dirty="0">
                <a:latin typeface="Times New Roman" panose="02020603050405020304" pitchFamily="18" charset="0"/>
                <a:ea typeface="隶书" panose="02010509060101010101" pitchFamily="49" charset="-122"/>
              </a:rPr>
              <a:t>东吴万里船</a:t>
            </a:r>
            <a:endParaRPr lang="zh-CN" altLang="en-US" sz="6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6304" y="372905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泊：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9076" y="378031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停泊。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hidden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  <p:pic>
        <p:nvPicPr>
          <p:cNvPr id="8" name="图片 7" hidden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  <p:pic>
        <p:nvPicPr>
          <p:cNvPr id="10" name="图片 1" descr="afce-fyiavtv50838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8196"/>
            <a:ext cx="12192000" cy="313993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3" grpId="0"/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p="http://schemas.openxmlformats.org/presentationml/2006/main">
  <p:tag name="[WORDCARD]" val="[WORDCARD]"/>
  <p:tag name="WORDCARD" val="WORDCARD"/>
</p:tagLst>
</file>

<file path=ppt/tags/tag3.xml><?xml version="1.0" encoding="utf-8"?>
<p:tagLst xmlns:p="http://schemas.openxmlformats.org/presentationml/2006/main">
  <p:tag name="[WORDCARD]" val="[WORDCARD]"/>
  <p:tag name="WORDCARD" val="WORDCARD"/>
</p:tagLst>
</file>

<file path=ppt/tags/tag4.xml><?xml version="1.0" encoding="utf-8"?>
<p:tagLst xmlns:p="http://schemas.openxmlformats.org/presentationml/2006/main">
  <p:tag name="[WORDCARD]" val="[WORDCARD]"/>
  <p:tag name="WORDCARD" val="WORDCARD"/>
</p:tagLst>
</file>

<file path=ppt/tags/tag5.xml><?xml version="1.0" encoding="utf-8"?>
<p:tagLst xmlns:p="http://schemas.openxmlformats.org/presentationml/2006/main">
  <p:tag name="[WORDCARD]" val="[WORDCARD]"/>
  <p:tag name="WORDCARD" val="WORDCARD"/>
</p:tagLst>
</file>

<file path=ppt/tags/tag6.xml><?xml version="1.0" encoding="utf-8"?>
<p:tagLst xmlns:p="http://schemas.openxmlformats.org/presentationml/2006/main">
  <p:tag name="[PLUGIN]" val="[PLUGIN]"/>
  <p:tag name="[WORDCARD]" val="[WORDCARD]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WPS 演示</Application>
  <PresentationFormat>宽屏</PresentationFormat>
  <Paragraphs>143</Paragraphs>
  <Slides>17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2" baseType="lpstr">
      <vt:lpstr>Arial</vt:lpstr>
      <vt:lpstr>宋体</vt:lpstr>
      <vt:lpstr>Wingdings</vt:lpstr>
      <vt:lpstr>Franklin Gothic Medium</vt:lpstr>
      <vt:lpstr>微软雅黑</vt:lpstr>
      <vt:lpstr>Wingdings 2</vt:lpstr>
      <vt:lpstr>Arial</vt:lpstr>
      <vt:lpstr>楷体</vt:lpstr>
      <vt:lpstr>Calibri</vt:lpstr>
      <vt:lpstr>Franklin Gothic Book</vt:lpstr>
      <vt:lpstr>黑体</vt:lpstr>
      <vt:lpstr>楷体_GB2312</vt:lpstr>
      <vt:lpstr>新宋体</vt:lpstr>
      <vt:lpstr>方正粗黑宋简体</vt:lpstr>
      <vt:lpstr>方正隶书简体</vt:lpstr>
      <vt:lpstr>隶书</vt:lpstr>
      <vt:lpstr>DFKai-SB</vt:lpstr>
      <vt:lpstr>MingLiU-ExtB</vt:lpstr>
      <vt:lpstr>Times New Roman</vt:lpstr>
      <vt:lpstr>方正卡通简体</vt:lpstr>
      <vt:lpstr>方正美黑_GBK</vt:lpstr>
      <vt:lpstr>Aharoni</vt:lpstr>
      <vt:lpstr>Yu Gothic UI Semibold</vt:lpstr>
      <vt:lpstr>Arial Unicode MS</vt:lpstr>
      <vt:lpstr>暗香扑面</vt:lpstr>
      <vt:lpstr>PowerPoint 演示文稿</vt:lpstr>
      <vt:lpstr>自由读：借助拼音读准字音</vt:lpstr>
      <vt:lpstr>PowerPoint 演示文稿</vt:lpstr>
      <vt:lpstr>什么是绝句？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144</cp:revision>
  <dcterms:created xsi:type="dcterms:W3CDTF">2020-07-22T02:46:00Z</dcterms:created>
  <dcterms:modified xsi:type="dcterms:W3CDTF">2021-08-05T13:37:31Z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